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A3E723F-C2C3-4461-9AAE-D84D54AF0E1C}">
  <a:tblStyle styleId="{BA3E723F-C2C3-4461-9AAE-D84D54AF0E1C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3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ZA"/>
              <a:t>Fill in your plan for the Topic/Week  – no detail at this stage</a:t>
            </a:r>
            <a:endParaRPr/>
          </a:p>
        </p:txBody>
      </p:sp>
      <p:sp>
        <p:nvSpPr>
          <p:cNvPr id="103" name="Google Shape;103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>
          <a:extLst>
            <a:ext uri="{FF2B5EF4-FFF2-40B4-BE49-F238E27FC236}">
              <a16:creationId xmlns:a16="http://schemas.microsoft.com/office/drawing/2014/main" id="{FE2F0317-312E-4BC2-1381-E6098519F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>
            <a:extLst>
              <a:ext uri="{FF2B5EF4-FFF2-40B4-BE49-F238E27FC236}">
                <a16:creationId xmlns:a16="http://schemas.microsoft.com/office/drawing/2014/main" id="{EA907C4C-1A41-3619-7575-92E3EBFFFE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3:notes">
            <a:extLst>
              <a:ext uri="{FF2B5EF4-FFF2-40B4-BE49-F238E27FC236}">
                <a16:creationId xmlns:a16="http://schemas.microsoft.com/office/drawing/2014/main" id="{3E49F785-6140-845B-2136-3FE6E57FBD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ZA"/>
              <a:t>Fill in your plan for the Topic/Week  – no detail at this stage</a:t>
            </a:r>
            <a:endParaRPr/>
          </a:p>
        </p:txBody>
      </p:sp>
      <p:sp>
        <p:nvSpPr>
          <p:cNvPr id="103" name="Google Shape;103;p3:notes">
            <a:extLst>
              <a:ext uri="{FF2B5EF4-FFF2-40B4-BE49-F238E27FC236}">
                <a16:creationId xmlns:a16="http://schemas.microsoft.com/office/drawing/2014/main" id="{AADA5754-6B0F-3493-2196-45BAB1A34C5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0958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>
            <a:spLocks noGrp="1"/>
          </p:cNvSpPr>
          <p:nvPr>
            <p:ph type="title"/>
          </p:nvPr>
        </p:nvSpPr>
        <p:spPr>
          <a:xfrm>
            <a:off x="885278" y="422954"/>
            <a:ext cx="10164177" cy="107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pt-BR" dirty="0"/>
              <a:t>Exemplo de estrutura geral do curso</a:t>
            </a:r>
            <a:endParaRPr dirty="0"/>
          </a:p>
        </p:txBody>
      </p:sp>
      <p:graphicFrame>
        <p:nvGraphicFramePr>
          <p:cNvPr id="97" name="Google Shape;97;p14"/>
          <p:cNvGraphicFramePr/>
          <p:nvPr>
            <p:extLst>
              <p:ext uri="{D42A27DB-BD31-4B8C-83A1-F6EECF244321}">
                <p14:modId xmlns:p14="http://schemas.microsoft.com/office/powerpoint/2010/main" val="482609408"/>
              </p:ext>
            </p:extLst>
          </p:nvPr>
        </p:nvGraphicFramePr>
        <p:xfrm>
          <a:off x="1396385" y="1386118"/>
          <a:ext cx="10174413" cy="2357170"/>
        </p:xfrm>
        <a:graphic>
          <a:graphicData uri="http://schemas.openxmlformats.org/drawingml/2006/table">
            <a:tbl>
              <a:tblPr firstRow="1" bandRow="1">
                <a:noFill/>
                <a:tableStyleId>{BA3E723F-C2C3-4461-9AAE-D84D54AF0E1C}</a:tableStyleId>
              </a:tblPr>
              <a:tblGrid>
                <a:gridCol w="2276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5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0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30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 err="1"/>
                        <a:t>Estrutura</a:t>
                      </a:r>
                      <a:r>
                        <a:rPr lang="en-US" dirty="0"/>
                        <a:t>:(</a:t>
                      </a:r>
                      <a:r>
                        <a:rPr lang="en-US" dirty="0" err="1"/>
                        <a:t>Fluxo</a:t>
                      </a:r>
                      <a:r>
                        <a:rPr lang="en-US" dirty="0"/>
                        <a:t> / Tempo)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ZA" sz="1800" dirty="0" err="1"/>
                        <a:t>Tópico</a:t>
                      </a:r>
                      <a:r>
                        <a:rPr lang="en-ZA" sz="1800" dirty="0"/>
                        <a:t> 1/ Semana 1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dirty="0" err="1"/>
                        <a:t>Tópico</a:t>
                      </a:r>
                      <a:r>
                        <a:rPr lang="en-US" dirty="0"/>
                        <a:t> 2 / Semana 2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dirty="0" err="1"/>
                        <a:t>Tópico</a:t>
                      </a:r>
                      <a:r>
                        <a:rPr lang="en-US" dirty="0"/>
                        <a:t> 3 / Semana 3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dirty="0" err="1"/>
                        <a:t>Tópico</a:t>
                      </a:r>
                      <a:r>
                        <a:rPr lang="en-US" dirty="0"/>
                        <a:t> 4 / Semana4…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800" b="1" dirty="0">
                          <a:solidFill>
                            <a:schemeClr val="lt1"/>
                          </a:solidFill>
                        </a:rPr>
                        <a:t>Resultados/Objetivos</a:t>
                      </a:r>
                      <a:endParaRPr lang="pt-BR" sz="1800" dirty="0"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400" b="1" dirty="0">
                          <a:solidFill>
                            <a:schemeClr val="lt1"/>
                          </a:solidFill>
                        </a:rPr>
                        <a:t>Atividades de Aprendizagem</a:t>
                      </a:r>
                      <a:endParaRPr lang="pt-BR" dirty="0"/>
                    </a:p>
                  </a:txBody>
                  <a:tcPr marL="91450" marR="91450" marT="45725" marB="45725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400" b="1" dirty="0">
                          <a:solidFill>
                            <a:schemeClr val="lt1"/>
                          </a:solidFill>
                        </a:rPr>
                        <a:t>Conteúdo e Recursos</a:t>
                      </a:r>
                      <a:endParaRPr lang="pt-BR" dirty="0"/>
                    </a:p>
                  </a:txBody>
                  <a:tcPr marL="91450" marR="91450" marT="45725" marB="45725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400" b="1" dirty="0">
                          <a:solidFill>
                            <a:schemeClr val="lt1"/>
                          </a:solidFill>
                        </a:rPr>
                        <a:t>Avaliação</a:t>
                      </a:r>
                      <a:endParaRPr lang="pt-BR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50" marR="91450" marT="45725" marB="45725">
                    <a:solidFill>
                      <a:srgbClr val="AE78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AE78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AE78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AE78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>
                    <a:solidFill>
                      <a:srgbClr val="AE78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8" name="Google Shape;98;p14"/>
          <p:cNvSpPr txBox="1"/>
          <p:nvPr/>
        </p:nvSpPr>
        <p:spPr>
          <a:xfrm>
            <a:off x="885277" y="3643517"/>
            <a:ext cx="10164177" cy="2791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Lembre-se: este é ainda um planeamento de alto nível. Não são necessários detalhes.</a:t>
            </a:r>
          </a:p>
          <a:p>
            <a:pPr lvl="0"/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Qual a atividade? Descrição geral – sem detalhes ou ferramentas nesta fase.</a:t>
            </a:r>
          </a:p>
          <a:p>
            <a:pPr lvl="0"/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recurso sobre qual tópico </a:t>
            </a:r>
          </a:p>
          <a:p>
            <a:pPr lvl="0"/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Avaliação – descrição geral do que vai ser avaliado, sem detalhes necessários.</a:t>
            </a:r>
          </a:p>
          <a:p>
            <a:pPr lvl="0"/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Nos diapositivos seguintes, aborde apenas um Tópico/Semana por diapositivo.</a:t>
            </a:r>
          </a:p>
          <a:p>
            <a:pPr lvl="0"/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Adicione mais diapositivos, se necessário.</a:t>
            </a:r>
            <a:endParaRPr sz="1200" dirty="0"/>
          </a:p>
        </p:txBody>
      </p:sp>
      <p:sp>
        <p:nvSpPr>
          <p:cNvPr id="99" name="Google Shape;99;p14"/>
          <p:cNvSpPr txBox="1"/>
          <p:nvPr/>
        </p:nvSpPr>
        <p:spPr>
          <a:xfrm rot="-5400000">
            <a:off x="103833" y="2214699"/>
            <a:ext cx="2123439" cy="46166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ZA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----ALINHAMENTO----</a:t>
            </a:r>
            <a:endParaRPr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Google Shape;105;p15"/>
          <p:cNvGraphicFramePr/>
          <p:nvPr>
            <p:extLst>
              <p:ext uri="{D42A27DB-BD31-4B8C-83A1-F6EECF244321}">
                <p14:modId xmlns:p14="http://schemas.microsoft.com/office/powerpoint/2010/main" val="718667277"/>
              </p:ext>
            </p:extLst>
          </p:nvPr>
        </p:nvGraphicFramePr>
        <p:xfrm>
          <a:off x="0" y="36451"/>
          <a:ext cx="12192000" cy="6792700"/>
        </p:xfrm>
        <a:graphic>
          <a:graphicData uri="http://schemas.openxmlformats.org/drawingml/2006/table">
            <a:tbl>
              <a:tblPr firstRow="1" bandRow="1">
                <a:noFill/>
                <a:tableStyleId>{BA3E723F-C2C3-4461-9AAE-D84D54AF0E1C}</a:tableStyleId>
              </a:tblPr>
              <a:tblGrid>
                <a:gridCol w="1253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8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79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6625">
                <a:tc row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ZA" sz="6600" dirty="0"/>
                        <a:t>---ALINHAMENT0--- </a:t>
                      </a:r>
                      <a:endParaRPr dirty="0"/>
                    </a:p>
                  </a:txBody>
                  <a:tcPr marL="91450" marR="91450" marT="45725" marB="45725" vert="vert">
                    <a:solidFill>
                      <a:srgbClr val="AEAB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dirty="0"/>
                        <a:t>ESTRTUTURA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>
                    <a:solidFill>
                      <a:srgbClr val="AEAB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ZA" sz="1800" dirty="0"/>
                        <a:t>&lt;TOPICO / SEMANA 1&gt;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rgbClr val="AEAB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372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pt-BR" sz="1800" b="1" dirty="0">
                          <a:solidFill>
                            <a:schemeClr val="lt1"/>
                          </a:solidFill>
                        </a:rPr>
                        <a:t>Resultados/Objetivos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42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dirty="0">
                          <a:solidFill>
                            <a:schemeClr val="lt1"/>
                          </a:solidFill>
                        </a:rPr>
                        <a:t>Atividades: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372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pt-BR" sz="1400" b="1" dirty="0">
                          <a:solidFill>
                            <a:schemeClr val="lt1"/>
                          </a:solidFill>
                        </a:rPr>
                        <a:t>Conteúdo/Recursos: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6920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dirty="0">
                          <a:solidFill>
                            <a:schemeClr val="lt1"/>
                          </a:solidFill>
                        </a:rPr>
                        <a:t>Avaliação: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rgbClr val="AE78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>
                    <a:solidFill>
                      <a:srgbClr val="AE78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>
          <a:extLst>
            <a:ext uri="{FF2B5EF4-FFF2-40B4-BE49-F238E27FC236}">
              <a16:creationId xmlns:a16="http://schemas.microsoft.com/office/drawing/2014/main" id="{91923D8F-C3E2-FFE2-A869-F49A7BECA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Google Shape;105;p15">
            <a:extLst>
              <a:ext uri="{FF2B5EF4-FFF2-40B4-BE49-F238E27FC236}">
                <a16:creationId xmlns:a16="http://schemas.microsoft.com/office/drawing/2014/main" id="{A0C978D2-3AC0-56A6-DC6E-283B207849B1}"/>
              </a:ext>
            </a:extLst>
          </p:cNvPr>
          <p:cNvGraphicFramePr/>
          <p:nvPr/>
        </p:nvGraphicFramePr>
        <p:xfrm>
          <a:off x="0" y="36451"/>
          <a:ext cx="12192000" cy="6792700"/>
        </p:xfrm>
        <a:graphic>
          <a:graphicData uri="http://schemas.openxmlformats.org/drawingml/2006/table">
            <a:tbl>
              <a:tblPr firstRow="1" bandRow="1">
                <a:noFill/>
                <a:tableStyleId>{BA3E723F-C2C3-4461-9AAE-D84D54AF0E1C}</a:tableStyleId>
              </a:tblPr>
              <a:tblGrid>
                <a:gridCol w="1253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8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79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6625">
                <a:tc row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ZA" sz="6600" dirty="0"/>
                        <a:t>---ALINHAMENT0--- </a:t>
                      </a:r>
                      <a:endParaRPr dirty="0"/>
                    </a:p>
                  </a:txBody>
                  <a:tcPr marL="91450" marR="91450" marT="45725" marB="45725" vert="vert">
                    <a:solidFill>
                      <a:srgbClr val="AEAB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dirty="0"/>
                        <a:t>ESTRTUTURA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>
                    <a:solidFill>
                      <a:srgbClr val="AEAB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ZA" sz="1800" dirty="0"/>
                        <a:t>&lt;TOPICO / SEMANA 1&gt;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rgbClr val="AEAB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372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pt-BR" sz="1800" b="1" dirty="0">
                          <a:solidFill>
                            <a:schemeClr val="lt1"/>
                          </a:solidFill>
                        </a:rPr>
                        <a:t>Resultados/Objetivos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42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dirty="0">
                          <a:solidFill>
                            <a:schemeClr val="lt1"/>
                          </a:solidFill>
                        </a:rPr>
                        <a:t>Atividades: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372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pt-BR" sz="1400" b="1" dirty="0">
                          <a:solidFill>
                            <a:schemeClr val="lt1"/>
                          </a:solidFill>
                        </a:rPr>
                        <a:t>Conteúdo/Recursos: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6920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dirty="0">
                          <a:solidFill>
                            <a:schemeClr val="lt1"/>
                          </a:solidFill>
                        </a:rPr>
                        <a:t>Avaliação: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rgbClr val="AE78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>
                    <a:solidFill>
                      <a:srgbClr val="AE78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939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188</Words>
  <Application>Microsoft Office PowerPoint</Application>
  <PresentationFormat>Widescreen</PresentationFormat>
  <Paragraphs>35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Noto Sans Symbols</vt:lpstr>
      <vt:lpstr>Office Theme</vt:lpstr>
      <vt:lpstr>Exemplo de estrutura geral do curso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Storyboard for: &lt;Course Name&gt;  College / Institution: &lt;Name&gt;  Developed by: &lt;Name&gt;</dc:title>
  <dc:creator>Administrator</dc:creator>
  <cp:lastModifiedBy>Administrator</cp:lastModifiedBy>
  <cp:revision>4</cp:revision>
  <dcterms:modified xsi:type="dcterms:W3CDTF">2026-05-20T13:56:12Z</dcterms:modified>
</cp:coreProperties>
</file>